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57" r:id="rId4"/>
    <p:sldId id="261" r:id="rId5"/>
    <p:sldId id="262" r:id="rId6"/>
    <p:sldId id="263" r:id="rId7"/>
    <p:sldId id="264" r:id="rId8"/>
    <p:sldId id="258" r:id="rId9"/>
    <p:sldId id="265" r:id="rId10"/>
    <p:sldId id="259" r:id="rId11"/>
    <p:sldId id="266" r:id="rId12"/>
    <p:sldId id="260" r:id="rId13"/>
    <p:sldId id="267" r:id="rId14"/>
    <p:sldId id="268" r:id="rId1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93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919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87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197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083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552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68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086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55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19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44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89EBE4E-5983-B393-1D5E-731351065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Fórmulas matemáticas y científicas">
            <a:extLst>
              <a:ext uri="{FF2B5EF4-FFF2-40B4-BE49-F238E27FC236}">
                <a16:creationId xmlns:a16="http://schemas.microsoft.com/office/drawing/2014/main" id="{CB592E5A-1FD6-8BD1-D8A5-01574B6E9D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CEF5482-568A-9463-C672-BC6D644DF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 flipV="1">
            <a:off x="-39511" y="-72076"/>
            <a:ext cx="8582352" cy="4875036"/>
          </a:xfrm>
          <a:custGeom>
            <a:avLst/>
            <a:gdLst>
              <a:gd name="connsiteX0" fmla="*/ 1259133 w 8582352"/>
              <a:gd name="connsiteY0" fmla="*/ 1707 h 4875036"/>
              <a:gd name="connsiteX1" fmla="*/ 29139 w 8582352"/>
              <a:gd name="connsiteY1" fmla="*/ 317762 h 4875036"/>
              <a:gd name="connsiteX2" fmla="*/ 0 w 8582352"/>
              <a:gd name="connsiteY2" fmla="*/ 333585 h 4875036"/>
              <a:gd name="connsiteX3" fmla="*/ 79271 w 8582352"/>
              <a:gd name="connsiteY3" fmla="*/ 4875036 h 4875036"/>
              <a:gd name="connsiteX4" fmla="*/ 8582352 w 8582352"/>
              <a:gd name="connsiteY4" fmla="*/ 4726614 h 4875036"/>
              <a:gd name="connsiteX5" fmla="*/ 3064323 w 8582352"/>
              <a:gd name="connsiteY5" fmla="*/ 550287 h 4875036"/>
              <a:gd name="connsiteX6" fmla="*/ 3002736 w 8582352"/>
              <a:gd name="connsiteY6" fmla="*/ 506058 h 4875036"/>
              <a:gd name="connsiteX7" fmla="*/ 1429589 w 8582352"/>
              <a:gd name="connsiteY7" fmla="*/ 840 h 4875036"/>
              <a:gd name="connsiteX8" fmla="*/ 1259133 w 8582352"/>
              <a:gd name="connsiteY8" fmla="*/ 1707 h 4875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582352" h="4875036">
                <a:moveTo>
                  <a:pt x="1259133" y="1707"/>
                </a:moveTo>
                <a:cubicBezTo>
                  <a:pt x="833461" y="16212"/>
                  <a:pt x="412733" y="123046"/>
                  <a:pt x="29139" y="317762"/>
                </a:cubicBezTo>
                <a:lnTo>
                  <a:pt x="0" y="333585"/>
                </a:lnTo>
                <a:lnTo>
                  <a:pt x="79271" y="4875036"/>
                </a:lnTo>
                <a:lnTo>
                  <a:pt x="8582352" y="4726614"/>
                </a:lnTo>
                <a:lnTo>
                  <a:pt x="3064323" y="550287"/>
                </a:lnTo>
                <a:lnTo>
                  <a:pt x="3002736" y="506058"/>
                </a:lnTo>
                <a:cubicBezTo>
                  <a:pt x="2522288" y="179187"/>
                  <a:pt x="1975404" y="13891"/>
                  <a:pt x="1429589" y="840"/>
                </a:cubicBezTo>
                <a:cubicBezTo>
                  <a:pt x="1372734" y="-519"/>
                  <a:pt x="1315889" y="-227"/>
                  <a:pt x="1259133" y="1707"/>
                </a:cubicBezTo>
                <a:close/>
              </a:path>
            </a:pathLst>
          </a:custGeom>
          <a:gradFill>
            <a:gsLst>
              <a:gs pos="22000">
                <a:schemeClr val="bg2">
                  <a:alpha val="80000"/>
                </a:schemeClr>
              </a:gs>
              <a:gs pos="100000">
                <a:schemeClr val="accent1">
                  <a:lumMod val="60000"/>
                  <a:lumOff val="40000"/>
                  <a:alpha val="86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8F4298-FB95-2F4C-D796-18644F7A27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0791" y="739101"/>
            <a:ext cx="4213437" cy="1772279"/>
          </a:xfrm>
        </p:spPr>
        <p:txBody>
          <a:bodyPr>
            <a:normAutofit/>
          </a:bodyPr>
          <a:lstStyle/>
          <a:p>
            <a:r>
              <a:rPr lang="es-MX" dirty="0"/>
              <a:t>Descripción de variables: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C33C80-63CB-689C-F5E4-3C3D16CD5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792" y="2514600"/>
            <a:ext cx="3209017" cy="970952"/>
          </a:xfrm>
        </p:spPr>
        <p:txBody>
          <a:bodyPr>
            <a:normAutofit/>
          </a:bodyPr>
          <a:lstStyle/>
          <a:p>
            <a:r>
              <a:rPr lang="es-MX" dirty="0"/>
              <a:t>Cualitativas y cuantitativas en R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38784C3-11AE-0BE2-6339-1A2BDAC7F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740000" flipV="1">
            <a:off x="7888979" y="5020683"/>
            <a:ext cx="4324338" cy="1889417"/>
          </a:xfrm>
          <a:custGeom>
            <a:avLst/>
            <a:gdLst>
              <a:gd name="connsiteX0" fmla="*/ 26412 w 4324338"/>
              <a:gd name="connsiteY0" fmla="*/ 1889417 h 1889417"/>
              <a:gd name="connsiteX1" fmla="*/ 4324338 w 4324338"/>
              <a:gd name="connsiteY1" fmla="*/ 1814397 h 1889417"/>
              <a:gd name="connsiteX2" fmla="*/ 2459858 w 4324338"/>
              <a:gd name="connsiteY2" fmla="*/ 403264 h 1889417"/>
              <a:gd name="connsiteX3" fmla="*/ 2414726 w 4324338"/>
              <a:gd name="connsiteY3" fmla="*/ 370852 h 1889417"/>
              <a:gd name="connsiteX4" fmla="*/ 1261883 w 4324338"/>
              <a:gd name="connsiteY4" fmla="*/ 615 h 1889417"/>
              <a:gd name="connsiteX5" fmla="*/ 70385 w 4324338"/>
              <a:gd name="connsiteY5" fmla="*/ 326182 h 1889417"/>
              <a:gd name="connsiteX6" fmla="*/ 0 w 4324338"/>
              <a:gd name="connsiteY6" fmla="*/ 376291 h 1889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4338" h="1889417">
                <a:moveTo>
                  <a:pt x="26412" y="1889417"/>
                </a:moveTo>
                <a:lnTo>
                  <a:pt x="4324338" y="1814397"/>
                </a:lnTo>
                <a:lnTo>
                  <a:pt x="2459858" y="403264"/>
                </a:lnTo>
                <a:lnTo>
                  <a:pt x="2414726" y="370852"/>
                </a:lnTo>
                <a:cubicBezTo>
                  <a:pt x="2062641" y="131313"/>
                  <a:pt x="1661870" y="10180"/>
                  <a:pt x="1261883" y="615"/>
                </a:cubicBezTo>
                <a:cubicBezTo>
                  <a:pt x="845229" y="-9347"/>
                  <a:pt x="429425" y="101751"/>
                  <a:pt x="70385" y="326182"/>
                </a:cubicBezTo>
                <a:lnTo>
                  <a:pt x="0" y="376291"/>
                </a:lnTo>
                <a:close/>
              </a:path>
            </a:pathLst>
          </a:custGeom>
          <a:gradFill>
            <a:gsLst>
              <a:gs pos="27000">
                <a:schemeClr val="bg2">
                  <a:alpha val="70000"/>
                </a:schemeClr>
              </a:gs>
              <a:gs pos="100000">
                <a:schemeClr val="accent1">
                  <a:lumMod val="60000"/>
                  <a:lumOff val="40000"/>
                  <a:alpha val="77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98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226A1-33C9-C088-C5C0-25ECB84DC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cuantitativas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3ED841-F7BA-9BCE-1E7F-20DA366D7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Medidas de posición</a:t>
            </a:r>
          </a:p>
        </p:txBody>
      </p:sp>
    </p:spTree>
    <p:extLst>
      <p:ext uri="{BB962C8B-B14F-4D97-AF65-F5344CB8AC3E}">
        <p14:creationId xmlns:p14="http://schemas.microsoft.com/office/powerpoint/2010/main" val="204049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/>
          </a:bodyPr>
          <a:lstStyle/>
          <a:p>
            <a:r>
              <a:rPr lang="es-MX" dirty="0"/>
              <a:t>Con R base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cuartiles &lt;- quantile(datos$variable, probs = c(0.25, 0.5, 0.75))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los cuartiles y los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cuartiles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deciles &lt;- quantile(datos$variable, probs = seq(0.1, 0.9, by = 0.1))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los deciles y los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deciles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percentiles &lt;- quantile(datos$variable, probs = seq(0.01, 0.99, by = 0.01))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los percentiles y los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percentiles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92844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89A652-7CF6-5E6E-64FC-265BAA19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cuantitativas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AA4272-1291-011D-44AF-8A7B5ADE34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Medidas de variabilidad</a:t>
            </a:r>
          </a:p>
        </p:txBody>
      </p:sp>
    </p:spTree>
    <p:extLst>
      <p:ext uri="{BB962C8B-B14F-4D97-AF65-F5344CB8AC3E}">
        <p14:creationId xmlns:p14="http://schemas.microsoft.com/office/powerpoint/2010/main" val="2503799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/>
          </a:bodyPr>
          <a:lstStyle/>
          <a:p>
            <a:r>
              <a:rPr lang="es-MX" dirty="0"/>
              <a:t>Con R base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087" y="1638953"/>
            <a:ext cx="11081656" cy="452236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rango &lt;- max(datos$variable)-min(datos$variable)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diferencia entre el valor máximo y mínimo y lo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rango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rango_intercuartilico &lt;- IQR(datos$variable)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el rango intercuartílico y lo guarda como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rango_intercuartilico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es-MX" sz="3100" dirty="0" err="1">
                <a:latin typeface="Aptos" panose="020B0004020202020204" pitchFamily="34" charset="0"/>
              </a:rPr>
              <a:t>library</a:t>
            </a:r>
            <a:r>
              <a:rPr lang="es-MX" sz="3100" dirty="0">
                <a:latin typeface="Aptos" panose="020B0004020202020204" pitchFamily="34" charset="0"/>
              </a:rPr>
              <a:t>(</a:t>
            </a:r>
            <a:r>
              <a:rPr lang="es-MX" sz="3100" dirty="0" err="1">
                <a:latin typeface="Aptos" panose="020B0004020202020204" pitchFamily="34" charset="0"/>
              </a:rPr>
              <a:t>DescTools</a:t>
            </a:r>
            <a:r>
              <a:rPr lang="es-MX" sz="3100" dirty="0">
                <a:latin typeface="Aptos" panose="020B0004020202020204" pitchFamily="34" charset="0"/>
              </a:rPr>
              <a:t>)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coeficiente_variacion &lt;- CoefVar(datos$variable)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el coeficiente de variación y lo guarda como un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coeficiente_variacion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8413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/>
          </a:bodyPr>
          <a:lstStyle/>
          <a:p>
            <a:r>
              <a:rPr lang="es-MX" dirty="0"/>
              <a:t>Con R base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varianza &lt;- var(datos$variable)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varianza y la guarda como un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varianza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desviacion &lt;- sd(datos$variable)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calcula la desviación estándar y la guarda como un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desviacion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vemos el objeto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45575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057188-8E74-1C59-631E-A68F9EC0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Group_by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DB2B6-BE07-0ADC-3BD4-68FBE357E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dirty="0"/>
              <a:t>Podemos agrupar por una determinada variable y calcular sumas o promedios</a:t>
            </a:r>
          </a:p>
          <a:p>
            <a:pPr marL="0" indent="0">
              <a:buNone/>
            </a:pPr>
            <a:r>
              <a:rPr lang="pt-BR" dirty="0"/>
              <a:t>base %&gt;%   </a:t>
            </a:r>
          </a:p>
          <a:p>
            <a:pPr marL="0" indent="0">
              <a:buNone/>
            </a:pPr>
            <a:r>
              <a:rPr lang="pt-BR" dirty="0" err="1"/>
              <a:t>group_by</a:t>
            </a:r>
            <a:r>
              <a:rPr lang="pt-BR" dirty="0"/>
              <a:t>(var) %&gt;%   </a:t>
            </a:r>
          </a:p>
          <a:p>
            <a:pPr marL="0" indent="0">
              <a:buNone/>
            </a:pPr>
            <a:r>
              <a:rPr lang="pt-BR" dirty="0" err="1"/>
              <a:t>summarise</a:t>
            </a:r>
            <a:r>
              <a:rPr lang="pt-BR" dirty="0"/>
              <a:t>(</a:t>
            </a:r>
            <a:r>
              <a:rPr lang="pt-BR" dirty="0" err="1"/>
              <a:t>nombre_asignado</a:t>
            </a:r>
            <a:r>
              <a:rPr lang="pt-BR" dirty="0"/>
              <a:t> = sum(var))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base %&gt;%   </a:t>
            </a:r>
          </a:p>
          <a:p>
            <a:pPr marL="0" indent="0">
              <a:buNone/>
            </a:pPr>
            <a:r>
              <a:rPr lang="pt-BR" dirty="0" err="1"/>
              <a:t>group_by</a:t>
            </a:r>
            <a:r>
              <a:rPr lang="pt-BR" dirty="0"/>
              <a:t>(var) %&gt;%   </a:t>
            </a:r>
          </a:p>
          <a:p>
            <a:pPr marL="0" indent="0">
              <a:buNone/>
            </a:pPr>
            <a:r>
              <a:rPr lang="pt-BR" dirty="0" err="1"/>
              <a:t>summarise</a:t>
            </a:r>
            <a:r>
              <a:rPr lang="pt-BR" dirty="0"/>
              <a:t>(</a:t>
            </a:r>
            <a:r>
              <a:rPr lang="pt-BR" dirty="0" err="1"/>
              <a:t>nombre_asignado</a:t>
            </a:r>
            <a:r>
              <a:rPr lang="pt-BR" dirty="0"/>
              <a:t> = </a:t>
            </a:r>
            <a:r>
              <a:rPr lang="pt-BR" dirty="0" err="1"/>
              <a:t>mean</a:t>
            </a:r>
            <a:r>
              <a:rPr lang="pt-BR" dirty="0"/>
              <a:t>(var))</a:t>
            </a: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39735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226A1-33C9-C088-C5C0-25ECB84DC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cualitativas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3ED841-F7BA-9BCE-1E7F-20DA366D7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Tablas de frecuencias</a:t>
            </a:r>
          </a:p>
        </p:txBody>
      </p:sp>
    </p:spTree>
    <p:extLst>
      <p:ext uri="{BB962C8B-B14F-4D97-AF65-F5344CB8AC3E}">
        <p14:creationId xmlns:p14="http://schemas.microsoft.com/office/powerpoint/2010/main" val="2499765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R base: frecuencias absolutas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371" y="1475666"/>
            <a:ext cx="10896599" cy="46203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table(</a:t>
            </a:r>
            <a:r>
              <a:rPr lang="es-MX" sz="2400" dirty="0" err="1"/>
              <a:t>datos$variable</a:t>
            </a:r>
            <a:r>
              <a:rPr lang="es-MX" sz="2400" dirty="0"/>
              <a:t>) </a:t>
            </a:r>
            <a:r>
              <a:rPr lang="es-MX" sz="2400" dirty="0">
                <a:solidFill>
                  <a:srgbClr val="FF0000"/>
                </a:solidFill>
              </a:rPr>
              <a:t>calcula una tabla de frecuencias absolutas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r>
              <a:rPr lang="es-MX" sz="2400" dirty="0"/>
              <a:t>table(</a:t>
            </a:r>
            <a:r>
              <a:rPr lang="es-MX" sz="2400" dirty="0" err="1"/>
              <a:t>datos$variable</a:t>
            </a:r>
            <a:r>
              <a:rPr lang="es-MX" sz="2400" dirty="0"/>
              <a:t>, </a:t>
            </a:r>
            <a:r>
              <a:rPr lang="es-MX" sz="2400" dirty="0" err="1"/>
              <a:t>useNA</a:t>
            </a:r>
            <a:r>
              <a:rPr lang="es-MX" sz="2400" dirty="0"/>
              <a:t>='</a:t>
            </a:r>
            <a:r>
              <a:rPr lang="es-MX" sz="2400" dirty="0" err="1"/>
              <a:t>always</a:t>
            </a:r>
            <a:r>
              <a:rPr lang="es-MX" sz="2400" dirty="0"/>
              <a:t>') </a:t>
            </a:r>
            <a:r>
              <a:rPr lang="es-MX" sz="2400" dirty="0">
                <a:solidFill>
                  <a:srgbClr val="FF0000"/>
                </a:solidFill>
              </a:rPr>
              <a:t>calcula una tabla de frecuencias absolutas, incluyendo los valores perdidos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r>
              <a:rPr lang="es-MX" sz="2400" dirty="0"/>
              <a:t>tabla1 &lt;- table(</a:t>
            </a:r>
            <a:r>
              <a:rPr lang="es-MX" sz="2400" dirty="0" err="1"/>
              <a:t>datos$variable</a:t>
            </a:r>
            <a:r>
              <a:rPr lang="es-MX" sz="2400" dirty="0"/>
              <a:t>) </a:t>
            </a:r>
            <a:r>
              <a:rPr lang="es-MX" sz="2400" dirty="0">
                <a:solidFill>
                  <a:srgbClr val="FF0000"/>
                </a:solidFill>
              </a:rPr>
              <a:t>la guardamos como objeto</a:t>
            </a:r>
          </a:p>
          <a:p>
            <a:pPr marL="0" indent="0">
              <a:buNone/>
            </a:pPr>
            <a:endParaRPr lang="es-MX" sz="24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400" dirty="0" err="1"/>
              <a:t>addmargins</a:t>
            </a:r>
            <a:r>
              <a:rPr lang="es-MX" sz="2400" dirty="0"/>
              <a:t>(tabla1) </a:t>
            </a:r>
            <a:r>
              <a:rPr lang="es-MX" sz="2400" dirty="0">
                <a:solidFill>
                  <a:srgbClr val="FF0000"/>
                </a:solidFill>
              </a:rPr>
              <a:t>agregamos los totales</a:t>
            </a:r>
          </a:p>
        </p:txBody>
      </p:sp>
    </p:spTree>
    <p:extLst>
      <p:ext uri="{BB962C8B-B14F-4D97-AF65-F5344CB8AC3E}">
        <p14:creationId xmlns:p14="http://schemas.microsoft.com/office/powerpoint/2010/main" val="478474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R base: frecuencias relativas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/>
          <a:lstStyle/>
          <a:p>
            <a:pPr marL="0" indent="0">
              <a:buNone/>
            </a:pPr>
            <a:r>
              <a:rPr lang="es-MX" sz="2000" dirty="0" err="1"/>
              <a:t>prop.table</a:t>
            </a:r>
            <a:r>
              <a:rPr lang="es-MX" sz="2000" dirty="0"/>
              <a:t>(table(</a:t>
            </a:r>
            <a:r>
              <a:rPr lang="es-MX" sz="2000" dirty="0" err="1"/>
              <a:t>datos$variable</a:t>
            </a:r>
            <a:r>
              <a:rPr lang="es-MX" sz="2000" dirty="0"/>
              <a:t>)) </a:t>
            </a:r>
            <a:r>
              <a:rPr lang="es-MX" sz="2000" dirty="0">
                <a:solidFill>
                  <a:srgbClr val="FF0000"/>
                </a:solidFill>
              </a:rPr>
              <a:t>calcula una tabla de frecuencias relativas</a:t>
            </a:r>
          </a:p>
          <a:p>
            <a:pPr marL="0" indent="0">
              <a:buNone/>
            </a:pPr>
            <a:endParaRPr lang="es-MX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000" dirty="0" err="1"/>
              <a:t>prop.tabla</a:t>
            </a:r>
            <a:r>
              <a:rPr lang="es-MX" sz="2000" dirty="0"/>
              <a:t> &lt;- </a:t>
            </a:r>
            <a:r>
              <a:rPr lang="es-MX" sz="2000" dirty="0" err="1"/>
              <a:t>prop.table</a:t>
            </a:r>
            <a:r>
              <a:rPr lang="es-MX" sz="2000" dirty="0"/>
              <a:t>(table(</a:t>
            </a:r>
            <a:r>
              <a:rPr lang="es-MX" sz="2000" dirty="0" err="1"/>
              <a:t>datos$variable</a:t>
            </a:r>
            <a:r>
              <a:rPr lang="es-MX" sz="2000" dirty="0"/>
              <a:t>)) </a:t>
            </a:r>
            <a:r>
              <a:rPr lang="es-MX" sz="2000" dirty="0">
                <a:solidFill>
                  <a:srgbClr val="FF0000"/>
                </a:solidFill>
              </a:rPr>
              <a:t>la guarda como objeto</a:t>
            </a:r>
          </a:p>
          <a:p>
            <a:pPr marL="0" indent="0">
              <a:buNone/>
            </a:pPr>
            <a:endParaRPr lang="es-MX" sz="2000" dirty="0"/>
          </a:p>
          <a:p>
            <a:pPr marL="0" indent="0">
              <a:buNone/>
            </a:pPr>
            <a:r>
              <a:rPr lang="es-MX" sz="2000" dirty="0" err="1"/>
              <a:t>prop_tabla_porcentaje</a:t>
            </a:r>
            <a:r>
              <a:rPr lang="es-MX" sz="2000" dirty="0"/>
              <a:t> &lt;- </a:t>
            </a:r>
            <a:r>
              <a:rPr lang="es-MX" sz="2000" dirty="0" err="1"/>
              <a:t>prop_tabla</a:t>
            </a:r>
            <a:r>
              <a:rPr lang="es-MX" sz="2000" dirty="0"/>
              <a:t> * 100 </a:t>
            </a:r>
            <a:r>
              <a:rPr lang="es-MX" sz="2000" dirty="0">
                <a:solidFill>
                  <a:srgbClr val="FF0000"/>
                </a:solidFill>
              </a:rPr>
              <a:t>calcula los porcentajes</a:t>
            </a:r>
          </a:p>
          <a:p>
            <a:pPr marL="0" indent="0">
              <a:buNone/>
            </a:pPr>
            <a:endParaRPr lang="es-MX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000" dirty="0" err="1"/>
              <a:t>addmargins</a:t>
            </a:r>
            <a:r>
              <a:rPr lang="es-MX" sz="2000" dirty="0"/>
              <a:t>(</a:t>
            </a:r>
            <a:r>
              <a:rPr lang="es-MX" sz="2000" dirty="0" err="1"/>
              <a:t>prop_tabla_porcentaje</a:t>
            </a:r>
            <a:r>
              <a:rPr lang="es-MX" sz="2000" dirty="0"/>
              <a:t>) </a:t>
            </a:r>
            <a:r>
              <a:rPr lang="es-MX" sz="2000" dirty="0">
                <a:solidFill>
                  <a:srgbClr val="FF0000"/>
                </a:solidFill>
              </a:rPr>
              <a:t>agregamos los totales</a:t>
            </a:r>
          </a:p>
          <a:p>
            <a:pPr marL="0" indent="0">
              <a:buNone/>
            </a:pPr>
            <a:endParaRPr lang="es-MX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4716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paquete </a:t>
            </a:r>
            <a:r>
              <a:rPr lang="es-MX" dirty="0" err="1"/>
              <a:t>janitor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286" y="1338944"/>
            <a:ext cx="12028714" cy="505097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s-MX" sz="2300" dirty="0" err="1"/>
              <a:t>install.packages</a:t>
            </a:r>
            <a:r>
              <a:rPr lang="es-MX" sz="2300" dirty="0"/>
              <a:t>(“</a:t>
            </a:r>
            <a:r>
              <a:rPr lang="es-MX" sz="2300" dirty="0" err="1"/>
              <a:t>janitor</a:t>
            </a:r>
            <a:r>
              <a:rPr lang="es-MX" sz="2300" dirty="0"/>
              <a:t>”) </a:t>
            </a:r>
            <a:r>
              <a:rPr lang="es-MX" sz="2300" dirty="0">
                <a:solidFill>
                  <a:srgbClr val="FF0000"/>
                </a:solidFill>
              </a:rPr>
              <a:t>descarga el paquete</a:t>
            </a:r>
          </a:p>
          <a:p>
            <a:pPr marL="0" indent="0">
              <a:buNone/>
            </a:pPr>
            <a:r>
              <a:rPr lang="es-MX" sz="2300" dirty="0" err="1"/>
              <a:t>library</a:t>
            </a:r>
            <a:r>
              <a:rPr lang="es-MX" sz="2300" dirty="0"/>
              <a:t>(</a:t>
            </a:r>
            <a:r>
              <a:rPr lang="es-MX" sz="2300" dirty="0" err="1"/>
              <a:t>janitor</a:t>
            </a:r>
            <a:r>
              <a:rPr lang="es-MX" sz="2300" dirty="0"/>
              <a:t>) </a:t>
            </a:r>
            <a:r>
              <a:rPr lang="es-MX" sz="2300" dirty="0">
                <a:solidFill>
                  <a:srgbClr val="FF0000"/>
                </a:solidFill>
              </a:rPr>
              <a:t>llama a los paquetes</a:t>
            </a:r>
            <a:endParaRPr lang="es-MX" sz="2300" dirty="0"/>
          </a:p>
          <a:p>
            <a:pPr marL="0" indent="0">
              <a:buNone/>
            </a:pPr>
            <a:r>
              <a:rPr lang="es-MX" sz="2300" dirty="0" err="1"/>
              <a:t>library</a:t>
            </a:r>
            <a:r>
              <a:rPr lang="es-MX" sz="2300" dirty="0"/>
              <a:t>(</a:t>
            </a:r>
            <a:r>
              <a:rPr lang="es-MX" sz="2300" dirty="0" err="1"/>
              <a:t>tidyverse</a:t>
            </a:r>
            <a:r>
              <a:rPr lang="es-MX" sz="2300" dirty="0"/>
              <a:t>) </a:t>
            </a:r>
            <a:r>
              <a:rPr lang="es-MX" sz="2300" dirty="0">
                <a:solidFill>
                  <a:srgbClr val="FF0000"/>
                </a:solidFill>
              </a:rPr>
              <a:t>llama a los paquetes</a:t>
            </a:r>
            <a:endParaRPr lang="es-MX" sz="2300" dirty="0"/>
          </a:p>
          <a:p>
            <a:pPr marL="0" indent="0">
              <a:buNone/>
            </a:pPr>
            <a:endParaRPr lang="es-MX" sz="2300" dirty="0"/>
          </a:p>
          <a:p>
            <a:pPr marL="0" indent="0">
              <a:buNone/>
            </a:pPr>
            <a:r>
              <a:rPr lang="es-MX" sz="2300" dirty="0"/>
              <a:t>tabla &lt;- datos %&gt;% </a:t>
            </a:r>
            <a:r>
              <a:rPr lang="es-MX" sz="2300" dirty="0">
                <a:solidFill>
                  <a:srgbClr val="FF0000"/>
                </a:solidFill>
              </a:rPr>
              <a:t>guarda un objeto tabla a partir de la base de datos</a:t>
            </a:r>
          </a:p>
          <a:p>
            <a:pPr marL="0" indent="0">
              <a:buNone/>
            </a:pPr>
            <a:r>
              <a:rPr lang="es-MX" sz="2300" dirty="0" err="1"/>
              <a:t>tabyl</a:t>
            </a:r>
            <a:r>
              <a:rPr lang="es-MX" sz="2300" dirty="0"/>
              <a:t>(variable, </a:t>
            </a:r>
            <a:r>
              <a:rPr lang="es-MX" sz="2300" dirty="0" err="1"/>
              <a:t>show_missing_levels</a:t>
            </a:r>
            <a:r>
              <a:rPr lang="es-MX" sz="2300" dirty="0"/>
              <a:t>=T) %&gt;% </a:t>
            </a:r>
            <a:r>
              <a:rPr lang="es-MX" sz="2300" dirty="0">
                <a:solidFill>
                  <a:srgbClr val="FF0000"/>
                </a:solidFill>
              </a:rPr>
              <a:t>elabora la tabla con la variable, incluyendo datos perdidos</a:t>
            </a:r>
          </a:p>
          <a:p>
            <a:pPr marL="0" indent="0">
              <a:buNone/>
            </a:pPr>
            <a:r>
              <a:rPr lang="es-MX" sz="2300" dirty="0" err="1"/>
              <a:t>adorn_totals</a:t>
            </a:r>
            <a:r>
              <a:rPr lang="es-MX" sz="2300" dirty="0"/>
              <a:t>("</a:t>
            </a:r>
            <a:r>
              <a:rPr lang="es-MX" sz="2300" dirty="0" err="1"/>
              <a:t>row</a:t>
            </a:r>
            <a:r>
              <a:rPr lang="es-MX" sz="2300" dirty="0"/>
              <a:t>") %&gt;% </a:t>
            </a:r>
            <a:r>
              <a:rPr lang="es-MX" sz="2300" dirty="0">
                <a:solidFill>
                  <a:srgbClr val="FF0000"/>
                </a:solidFill>
              </a:rPr>
              <a:t>agrego fila mostrando los totales</a:t>
            </a:r>
          </a:p>
          <a:p>
            <a:pPr marL="0" indent="0">
              <a:buNone/>
            </a:pPr>
            <a:r>
              <a:rPr lang="es-MX" sz="2300" dirty="0" err="1"/>
              <a:t>adorn_pct_formatting</a:t>
            </a:r>
            <a:r>
              <a:rPr lang="es-MX" sz="2300" dirty="0"/>
              <a:t>(</a:t>
            </a:r>
            <a:r>
              <a:rPr lang="es-MX" sz="2300" dirty="0" err="1"/>
              <a:t>digits</a:t>
            </a:r>
            <a:r>
              <a:rPr lang="es-MX" sz="2300" dirty="0"/>
              <a:t>=2) </a:t>
            </a:r>
            <a:r>
              <a:rPr lang="es-MX" sz="2300" dirty="0">
                <a:solidFill>
                  <a:srgbClr val="FF0000"/>
                </a:solidFill>
              </a:rPr>
              <a:t>calcula porcentajes por columna con dos decimales</a:t>
            </a:r>
          </a:p>
          <a:p>
            <a:pPr marL="0" indent="0">
              <a:buNone/>
            </a:pPr>
            <a:r>
              <a:rPr lang="es-MX" sz="2300" dirty="0"/>
              <a:t>View(tabla) </a:t>
            </a:r>
            <a:r>
              <a:rPr lang="es-MX" sz="2300" dirty="0">
                <a:solidFill>
                  <a:srgbClr val="FF0000"/>
                </a:solidFill>
              </a:rPr>
              <a:t>la veo</a:t>
            </a:r>
          </a:p>
          <a:p>
            <a:pPr marL="0" indent="0">
              <a:buNone/>
            </a:pPr>
            <a:endParaRPr lang="es-MX" sz="23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300" dirty="0">
                <a:solidFill>
                  <a:srgbClr val="FF0000"/>
                </a:solidFill>
              </a:rPr>
              <a:t>Podemos guardar la tabla como un data </a:t>
            </a:r>
            <a:r>
              <a:rPr lang="es-MX" sz="2300" dirty="0" err="1">
                <a:solidFill>
                  <a:srgbClr val="FF0000"/>
                </a:solidFill>
              </a:rPr>
              <a:t>frame</a:t>
            </a:r>
            <a:r>
              <a:rPr lang="es-MX" sz="2300" dirty="0">
                <a:solidFill>
                  <a:srgbClr val="FF0000"/>
                </a:solidFill>
              </a:rPr>
              <a:t> y exportarla a Excel: </a:t>
            </a:r>
          </a:p>
          <a:p>
            <a:pPr marL="0" indent="0">
              <a:buNone/>
            </a:pPr>
            <a:r>
              <a:rPr lang="es-MX" sz="2300" dirty="0"/>
              <a:t>tabla &lt;- </a:t>
            </a:r>
            <a:r>
              <a:rPr lang="es-MX" sz="2300" dirty="0" err="1"/>
              <a:t>as.data.frame</a:t>
            </a:r>
            <a:r>
              <a:rPr lang="es-MX" sz="2300" dirty="0"/>
              <a:t>(tabla)</a:t>
            </a:r>
          </a:p>
          <a:p>
            <a:pPr marL="0" indent="0">
              <a:buNone/>
            </a:pPr>
            <a:r>
              <a:rPr lang="es-MX" sz="2300" dirty="0" err="1"/>
              <a:t>openxlsx</a:t>
            </a:r>
            <a:r>
              <a:rPr lang="es-MX" sz="2300" dirty="0"/>
              <a:t>::write.xlsx(tabla, “tabla_exportada.xlsx”)</a:t>
            </a: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9565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paquete </a:t>
            </a:r>
            <a:r>
              <a:rPr lang="es-MX" dirty="0" err="1"/>
              <a:t>summarytools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install.packages</a:t>
            </a:r>
            <a:r>
              <a:rPr lang="es-MX" sz="3200" dirty="0">
                <a:latin typeface="Aptos" panose="020B0004020202020204" pitchFamily="34" charset="0"/>
              </a:rPr>
              <a:t>(“</a:t>
            </a:r>
            <a:r>
              <a:rPr lang="es-MX" sz="3200" dirty="0" err="1">
                <a:latin typeface="Aptos" panose="020B0004020202020204" pitchFamily="34" charset="0"/>
              </a:rPr>
              <a:t>summarytools</a:t>
            </a:r>
            <a:r>
              <a:rPr lang="es-MX" sz="3200" dirty="0">
                <a:latin typeface="Aptos" panose="020B0004020202020204" pitchFamily="34" charset="0"/>
              </a:rPr>
              <a:t>”)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descarga el paquete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library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summarytools</a:t>
            </a:r>
            <a:r>
              <a:rPr lang="es-MX" sz="3200" dirty="0">
                <a:latin typeface="Aptos" panose="020B0004020202020204" pitchFamily="34" charset="0"/>
              </a:rPr>
              <a:t>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llama a los paquetes</a:t>
            </a:r>
            <a:endParaRPr lang="es-MX" sz="3200" dirty="0"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freq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</a:t>
            </a:r>
            <a:r>
              <a:rPr lang="es-MX" sz="3200" dirty="0" err="1">
                <a:latin typeface="Aptos" panose="020B0004020202020204" pitchFamily="34" charset="0"/>
              </a:rPr>
              <a:t>report.nas</a:t>
            </a:r>
            <a:r>
              <a:rPr lang="es-MX" sz="3200" dirty="0">
                <a:latin typeface="Aptos" panose="020B0004020202020204" pitchFamily="34" charset="0"/>
              </a:rPr>
              <a:t> = FALSE)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elabora la tabla de frecuencias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Detalles de la tabla: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Frequencies</a:t>
            </a:r>
            <a:r>
              <a:rPr lang="es-MX" sz="3200" dirty="0">
                <a:latin typeface="Aptos" panose="020B0004020202020204" pitchFamily="34" charset="0"/>
              </a:rPr>
              <a:t>: Frecuencia absoluta.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Percent</a:t>
            </a:r>
            <a:r>
              <a:rPr lang="es-MX" sz="3200" dirty="0">
                <a:latin typeface="Aptos" panose="020B0004020202020204" pitchFamily="34" charset="0"/>
              </a:rPr>
              <a:t>: Porcentaje de cada categoría.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Valid</a:t>
            </a:r>
            <a:r>
              <a:rPr lang="es-MX" sz="3200" dirty="0">
                <a:latin typeface="Aptos" panose="020B0004020202020204" pitchFamily="34" charset="0"/>
              </a:rPr>
              <a:t> </a:t>
            </a:r>
            <a:r>
              <a:rPr lang="es-MX" sz="3200" dirty="0" err="1">
                <a:latin typeface="Aptos" panose="020B0004020202020204" pitchFamily="34" charset="0"/>
              </a:rPr>
              <a:t>Percent</a:t>
            </a:r>
            <a:r>
              <a:rPr lang="es-MX" sz="3200" dirty="0">
                <a:latin typeface="Aptos" panose="020B0004020202020204" pitchFamily="34" charset="0"/>
              </a:rPr>
              <a:t>: Porcentaje excluyendo valores perdidos (NA).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Cum. </a:t>
            </a:r>
            <a:r>
              <a:rPr lang="es-MX" sz="3200" dirty="0" err="1">
                <a:latin typeface="Aptos" panose="020B0004020202020204" pitchFamily="34" charset="0"/>
              </a:rPr>
              <a:t>Percent</a:t>
            </a:r>
            <a:r>
              <a:rPr lang="es-MX" sz="3200" dirty="0">
                <a:latin typeface="Aptos" panose="020B0004020202020204" pitchFamily="34" charset="0"/>
              </a:rPr>
              <a:t>: Porcentaje acumulado.</a:t>
            </a: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4793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226A1-33C9-C088-C5C0-25ECB84DC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cuantitativas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3ED841-F7BA-9BCE-1E7F-20DA366D7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Medidas de tendencia central</a:t>
            </a:r>
          </a:p>
        </p:txBody>
      </p:sp>
    </p:spTree>
    <p:extLst>
      <p:ext uri="{BB962C8B-B14F-4D97-AF65-F5344CB8AC3E}">
        <p14:creationId xmlns:p14="http://schemas.microsoft.com/office/powerpoint/2010/main" val="106605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 fontScale="90000"/>
          </a:bodyPr>
          <a:lstStyle/>
          <a:p>
            <a:r>
              <a:rPr lang="es-MX" dirty="0"/>
              <a:t>Con R base y paquete </a:t>
            </a:r>
            <a:r>
              <a:rPr lang="es-MX" dirty="0" err="1"/>
              <a:t>DescTools</a:t>
            </a:r>
            <a:r>
              <a:rPr lang="es-MX" dirty="0"/>
              <a:t> para la moda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mean(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na.rm=T)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media sin tomar en cuenta valores perdidos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mediana(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na.rm=T)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mediana sin tomar en cuenta valores perdidos</a:t>
            </a:r>
            <a:endParaRPr lang="es-MX" sz="3200" dirty="0"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install.packages</a:t>
            </a:r>
            <a:r>
              <a:rPr lang="es-MX" sz="3200" dirty="0">
                <a:latin typeface="Aptos" panose="020B0004020202020204" pitchFamily="34" charset="0"/>
              </a:rPr>
              <a:t>(“</a:t>
            </a:r>
            <a:r>
              <a:rPr lang="es-MX" sz="3200" dirty="0" err="1">
                <a:latin typeface="Aptos" panose="020B0004020202020204" pitchFamily="34" charset="0"/>
              </a:rPr>
              <a:t>DescTools</a:t>
            </a:r>
            <a:r>
              <a:rPr lang="es-MX" sz="3200" dirty="0">
                <a:latin typeface="Aptos" panose="020B0004020202020204" pitchFamily="34" charset="0"/>
              </a:rPr>
              <a:t>”)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descarga paquete para calcular moda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library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DescTools</a:t>
            </a:r>
            <a:r>
              <a:rPr lang="es-MX" sz="3200" dirty="0">
                <a:latin typeface="Aptos" panose="020B0004020202020204" pitchFamily="34" charset="0"/>
              </a:rPr>
              <a:t>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manda a llamar el paquete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Mode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na.rm=T)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moda sin contemplar datos perdidos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2121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Swell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743</Words>
  <Application>Microsoft Office PowerPoint</Application>
  <PresentationFormat>Panorámica</PresentationFormat>
  <Paragraphs>94</Paragraphs>
  <Slides>14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Aptos</vt:lpstr>
      <vt:lpstr>Arial</vt:lpstr>
      <vt:lpstr>Neue Haas Grotesk Text Pro</vt:lpstr>
      <vt:lpstr>SwellVTI</vt:lpstr>
      <vt:lpstr>Descripción de variables:</vt:lpstr>
      <vt:lpstr>Group_by</vt:lpstr>
      <vt:lpstr>Variables cualitativas</vt:lpstr>
      <vt:lpstr>Con R base: frecuencias absolutas</vt:lpstr>
      <vt:lpstr>Con R base: frecuencias relativas</vt:lpstr>
      <vt:lpstr>Con paquete janitor</vt:lpstr>
      <vt:lpstr>Con paquete summarytools</vt:lpstr>
      <vt:lpstr>Variables cuantitativas</vt:lpstr>
      <vt:lpstr>Con R base y paquete DescTools para la moda</vt:lpstr>
      <vt:lpstr>Variables cuantitativas</vt:lpstr>
      <vt:lpstr>Con R base</vt:lpstr>
      <vt:lpstr>Variables cuantitativas</vt:lpstr>
      <vt:lpstr>Con R base</vt:lpstr>
      <vt:lpstr>Con R base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Lara Escalante, Monica Maria</dc:creator>
  <cp:lastModifiedBy>Lara Escalante, Monica Maria</cp:lastModifiedBy>
  <cp:revision>6</cp:revision>
  <dcterms:created xsi:type="dcterms:W3CDTF">2024-09-24T17:32:24Z</dcterms:created>
  <dcterms:modified xsi:type="dcterms:W3CDTF">2024-09-25T18:53:14Z</dcterms:modified>
</cp:coreProperties>
</file>

<file path=docProps/thumbnail.jpeg>
</file>